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67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863100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TÁJÉKOZTATÓ SZÜLŐI ÉRTEKEZLET A SZIGETSZENTMIKLÓSI MOCORGÓ ÓVODÁBAN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2425147"/>
            <a:ext cx="10982739" cy="42638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>
                <a:solidFill>
                  <a:schemeClr val="bg1"/>
                </a:solidFill>
              </a:rPr>
              <a:t>Az óvodakezdés nemcsak a gyermek, hanem a család életében is nagy lépés. </a:t>
            </a:r>
          </a:p>
          <a:p>
            <a:pPr marL="0" indent="0" algn="ctr">
              <a:buNone/>
            </a:pPr>
            <a:r>
              <a:rPr lang="hu-HU" sz="3200" dirty="0">
                <a:solidFill>
                  <a:schemeClr val="bg1"/>
                </a:solidFill>
              </a:rPr>
              <a:t>Közösen, egymást támogatva tehetjük igazán széppé és biztonságossá ezt az új kezdetet</a:t>
            </a:r>
            <a:r>
              <a:rPr lang="hu-HU" sz="4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hu-HU" sz="3200" b="1" dirty="0">
                <a:solidFill>
                  <a:schemeClr val="bg2">
                    <a:lumMod val="75000"/>
                  </a:schemeClr>
                </a:solidFill>
              </a:rPr>
              <a:t>Rendezvényünk célja</a:t>
            </a:r>
            <a:endParaRPr lang="hu-HU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3000" dirty="0">
                <a:solidFill>
                  <a:schemeClr val="bg1"/>
                </a:solidFill>
              </a:rPr>
              <a:t>Az érdeklődő szülők tájékoztatása, ismerkedés, kérdésekre válaszadás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51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ÓVODAKÉSZÜLTSÉG TERÜLETEI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111625"/>
            <a:ext cx="10575167" cy="54953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bg2">
                    <a:lumMod val="75000"/>
                  </a:schemeClr>
                </a:solidFill>
              </a:rPr>
              <a:t>Értelmi és kommunikációs fejlettség</a:t>
            </a:r>
          </a:p>
          <a:p>
            <a:r>
              <a:rPr lang="hu-HU" dirty="0">
                <a:solidFill>
                  <a:schemeClr val="bg1"/>
                </a:solidFill>
              </a:rPr>
              <a:t>Megérti az egyszerű utasításokat, alapvető szókincse van. </a:t>
            </a:r>
          </a:p>
          <a:p>
            <a:r>
              <a:rPr lang="hu-HU" dirty="0">
                <a:solidFill>
                  <a:schemeClr val="bg1"/>
                </a:solidFill>
              </a:rPr>
              <a:t>Kifejezi saját szükségleteit (pl. szomjas, fázik, elfáradt).</a:t>
            </a:r>
          </a:p>
          <a:p>
            <a:r>
              <a:rPr lang="hu-HU" dirty="0">
                <a:solidFill>
                  <a:schemeClr val="bg1"/>
                </a:solidFill>
              </a:rPr>
              <a:t>Rövid ideig képes figyelni, érdeklődik a környezete iránt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bg2">
                    <a:lumMod val="75000"/>
                  </a:schemeClr>
                </a:solidFill>
              </a:rPr>
              <a:t>Érzelmi és szociális érettség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El tud válni szülőjétől (kezdetben akár csak rövid időre)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Képes más gyermekek közelségét elfogadni, érdeklődik irántuk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Vannak kezdeményezései, szívesen vesz részt játékban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bg2">
                    <a:lumMod val="75000"/>
                  </a:schemeClr>
                </a:solidFill>
              </a:rPr>
              <a:t>Önellátási képességek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Alapvető önkiszolgálásban (öltözés, evés, kézmosás) segítséggel vagy önállóan részt vesz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Jelzi, ha vécére kell mennie (szobatisztaság kialakult)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Megpróbálja elpakolni játékait, követi a csoportszokásokat</a:t>
            </a:r>
          </a:p>
          <a:p>
            <a:pPr marL="0" lvl="0" indent="0">
              <a:buNone/>
            </a:pPr>
            <a:r>
              <a:rPr lang="hu-HU" b="1" dirty="0">
                <a:solidFill>
                  <a:schemeClr val="bg2">
                    <a:lumMod val="75000"/>
                  </a:schemeClr>
                </a:solidFill>
              </a:rPr>
              <a:t>Mozgásfejlettség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Magabiztosan jár, fut, mászik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Alapvető nagymozgásokat el tud végezni (pl. lépcsőzés, guggolás)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Kezdi használni a kezét finommozgásokhoz (pl. rajzolás, gyurmázás)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0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KÉRDÉSEK, KÖTETLEN BESZÉLGETÉS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98373"/>
            <a:ext cx="10575167" cy="2166731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</a:rPr>
              <a:t>Nincs rossz kérdés</a:t>
            </a:r>
          </a:p>
          <a:p>
            <a:r>
              <a:rPr lang="hu-HU" sz="2800" dirty="0">
                <a:solidFill>
                  <a:schemeClr val="bg1"/>
                </a:solidFill>
              </a:rPr>
              <a:t>Egyéni beszélgetés , bejárás lehetősége, csoportszobák, udvar, tornaterem megtekintése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1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863100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INTÉZMÉNYI BEMUTATKOZÁS,KÜLDETÉSÜNK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938130"/>
            <a:ext cx="10575167" cy="4552122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dirty="0">
                <a:solidFill>
                  <a:schemeClr val="bg1"/>
                </a:solidFill>
              </a:rPr>
              <a:t>Óvodánkban hisszük, hogy a természet közelsége gyógyít, tanít és formál.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A Zöld Óvoda szemlélet mentén olyan környezetet teremtünk, ahol a gyerekek élményekben gazdagon, szabad mozgásban fejlődhetnek, miközben felfedezik a természet értékeit, és megtanulják tisztelni azt.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Kiemelt célunk, hogy a gyermekekben kialakuljon az egészséges életmód szeretete, a mozgás öröme, valamint a környezettudatos gondolkodás, amely hosszú távon is meghatározza életvitelüket.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Mindezt csak a családokkal szorosan együttműködve tudjuk megvalósítani – hiszen a nevelés igazi ereje az egymásba fonódó példákban, kapcsolatokban rejlik.</a:t>
            </a:r>
          </a:p>
          <a:p>
            <a:pPr algn="just"/>
            <a:r>
              <a:rPr lang="hu-HU" dirty="0">
                <a:solidFill>
                  <a:schemeClr val="bg1"/>
                </a:solidFill>
              </a:rPr>
              <a:t>Célunk, hogy minden gyermek biztonságban, szeretetben, sok mozgással és tapasztalással fejlődhessen – úgy, hogy közben megőrizze kíváncsiságát, nyitottságát és kapcsolódását a világhoz.</a:t>
            </a: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47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863100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MINDENNAPJAINK AZ ÓVODÁBAN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28799"/>
            <a:ext cx="10575167" cy="3965714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Napirendünk</a:t>
            </a:r>
            <a:endParaRPr lang="hu-H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Nyitvatartás, étkezések, pihenés, játék, tanulás, szabad mozgás ideje óvodánkban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Tevékenységeink</a:t>
            </a:r>
            <a:endParaRPr lang="hu-H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Mozgás, ének, zene, tánc, külső világ megismerése, matematikai tapasztalatok, kézműveskedés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Fontosnak tartjuk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Játékos tanulás, élményalapú nevelés, érzelmi biztonság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5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KIEMELT TERÜLETEINK, SAJÁTOSSÁGAINK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98373"/>
            <a:ext cx="10575167" cy="4144618"/>
          </a:xfrm>
        </p:spPr>
        <p:txBody>
          <a:bodyPr>
            <a:normAutofit fontScale="92500" lnSpcReduction="10000"/>
          </a:bodyPr>
          <a:lstStyle/>
          <a:p>
            <a:r>
              <a:rPr lang="hu-HU" sz="2600" b="1" dirty="0">
                <a:solidFill>
                  <a:schemeClr val="bg2">
                    <a:lumMod val="75000"/>
                  </a:schemeClr>
                </a:solidFill>
              </a:rPr>
              <a:t>Sajátosságaink</a:t>
            </a:r>
            <a:endParaRPr lang="hu-HU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600" dirty="0">
                <a:solidFill>
                  <a:schemeClr val="bg1"/>
                </a:solidFill>
              </a:rPr>
              <a:t>Mozgásfejlesztés, környezettudatosságra nevelés</a:t>
            </a:r>
          </a:p>
          <a:p>
            <a:r>
              <a:rPr lang="hu-HU" sz="2600" b="1" dirty="0">
                <a:solidFill>
                  <a:schemeClr val="bg2">
                    <a:lumMod val="75000"/>
                  </a:schemeClr>
                </a:solidFill>
              </a:rPr>
              <a:t>Speciális programok</a:t>
            </a:r>
            <a:endParaRPr lang="hu-HU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600" dirty="0">
                <a:solidFill>
                  <a:schemeClr val="bg1"/>
                </a:solidFill>
              </a:rPr>
              <a:t>Néptánc, gyógytestnevelés, gyermekaerobic, ritmikus gimnasztika, Bozsik torna</a:t>
            </a:r>
          </a:p>
          <a:p>
            <a:r>
              <a:rPr lang="hu-HU" sz="2600" b="1" dirty="0">
                <a:solidFill>
                  <a:schemeClr val="bg2">
                    <a:lumMod val="75000"/>
                  </a:schemeClr>
                </a:solidFill>
              </a:rPr>
              <a:t>Egyéni fejlesztés</a:t>
            </a:r>
            <a:endParaRPr lang="hu-HU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600" dirty="0">
                <a:solidFill>
                  <a:schemeClr val="bg1"/>
                </a:solidFill>
              </a:rPr>
              <a:t>Gyógypedagógus, logopédus, fejlesztőpedagógus, mozgásfejlesztő</a:t>
            </a:r>
          </a:p>
          <a:p>
            <a:r>
              <a:rPr lang="hu-HU" sz="2600" b="1" dirty="0">
                <a:solidFill>
                  <a:schemeClr val="bg2">
                    <a:lumMod val="75000"/>
                  </a:schemeClr>
                </a:solidFill>
              </a:rPr>
              <a:t>Kiemelt figyelmet fordítunk </a:t>
            </a:r>
            <a:endParaRPr lang="hu-HU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600" dirty="0">
                <a:solidFill>
                  <a:schemeClr val="bg1"/>
                </a:solidFill>
              </a:rPr>
              <a:t>Beszoktatásra, a gyermek egyéni igényeire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9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BESZOKTATÁS GYAKORLATA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22513"/>
            <a:ext cx="11101941" cy="5476461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Fontossága 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A gyermekek számára az óvoda új világ, amihez idő kell alkalmazkodni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Fokozatosság</a:t>
            </a:r>
            <a:r>
              <a:rPr lang="hu-HU" sz="2400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A fokozatos beszoktatás célja a bizalom kialakítása és az érzelmi biztonság megőrzése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Célunk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2">
                    <a:lumMod val="75000"/>
                  </a:schemeClr>
                </a:solidFill>
              </a:rPr>
              <a:t>Megértő , türelmes támogatás </a:t>
            </a:r>
            <a:r>
              <a:rPr lang="hu-HU" sz="2400" dirty="0">
                <a:solidFill>
                  <a:schemeClr val="bg1"/>
                </a:solidFill>
              </a:rPr>
              <a:t>a gyermek és a család számára</a:t>
            </a:r>
          </a:p>
          <a:p>
            <a:pPr lvl="0"/>
            <a:endParaRPr lang="hu-HU" sz="2400" dirty="0">
              <a:solidFill>
                <a:schemeClr val="bg1"/>
              </a:solidFill>
            </a:endParaRPr>
          </a:p>
          <a:p>
            <a:endParaRPr lang="hu-HU" sz="2800" b="1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25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KAPCSOLATTARTÁS, EGYÜTTMŰKÖDÉS A CSALÁDOKKAL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98373"/>
            <a:ext cx="10575167" cy="4363279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bg1"/>
                </a:solidFill>
              </a:rPr>
              <a:t>A gyermeknevelés közös feladat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Kapcsolattartás módja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Napi kommunikáció , szülői értekezletek, fogadóórák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Tájékoztatás, tájékozódás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Honlap, zárt messenger csoportok (óvodai, csoport), faliújság, e-mail (óvodai, csoport)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Együttműködési formák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Családi ünnepek, nyílt napok, kirándulások, szülői programok, események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2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INFRASTRUKTÚRA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98373"/>
            <a:ext cx="10575167" cy="3120887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</a:rPr>
              <a:t>Az óvoda épülete, csoportszobák, kiszolgáló helyiségek, fejlesztő szobák, tornaterem, udvar</a:t>
            </a:r>
          </a:p>
          <a:p>
            <a:r>
              <a:rPr lang="hu-HU" sz="2800" dirty="0">
                <a:solidFill>
                  <a:schemeClr val="bg1"/>
                </a:solidFill>
              </a:rPr>
              <a:t>Akadálymentesség</a:t>
            </a:r>
          </a:p>
          <a:p>
            <a:r>
              <a:rPr lang="hu-HU" sz="2800" dirty="0">
                <a:solidFill>
                  <a:schemeClr val="bg1"/>
                </a:solidFill>
              </a:rPr>
              <a:t>Étkezések biztosítása, ételérzékenység ellátása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4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BEIRATKOZÁS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98373"/>
            <a:ext cx="10575167" cy="3120887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</a:rPr>
              <a:t>Időpontja, folyamata, szükséges dokumentumok</a:t>
            </a:r>
          </a:p>
          <a:p>
            <a:r>
              <a:rPr lang="hu-HU" sz="2800" dirty="0">
                <a:solidFill>
                  <a:schemeClr val="bg1"/>
                </a:solidFill>
              </a:rPr>
              <a:t>Prioritás a felvételi folyamatban</a:t>
            </a:r>
          </a:p>
          <a:p>
            <a:r>
              <a:rPr lang="hu-HU" sz="2800" dirty="0">
                <a:solidFill>
                  <a:schemeClr val="bg1"/>
                </a:solidFill>
              </a:rPr>
              <a:t>Felvétel esetén a szükséges teendők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20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10131D-D9F1-46D7-B780-B78D81B1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45656"/>
          </a:xfrm>
        </p:spPr>
        <p:txBody>
          <a:bodyPr/>
          <a:lstStyle/>
          <a:p>
            <a:pPr algn="ctr"/>
            <a:r>
              <a:rPr lang="hu-HU" sz="4000" b="1" dirty="0">
                <a:solidFill>
                  <a:schemeClr val="accent1"/>
                </a:solidFill>
              </a:rPr>
              <a:t>ÓVODAKÉSZÜLTSÉG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BDEF2B-A8A8-475F-AD57-2123F807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111625"/>
            <a:ext cx="10575167" cy="4616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Nem azt várjuk, hogy mindent „tudjon” – sokkal inkább azt, hogy </a:t>
            </a:r>
            <a:r>
              <a:rPr lang="hu-HU" sz="2400" b="1" dirty="0">
                <a:solidFill>
                  <a:schemeClr val="bg1"/>
                </a:solidFill>
              </a:rPr>
              <a:t>nyitott legyen az új élményekre, és képes legyen fokozatosan beilleszkedni.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Az óvodakészültség </a:t>
            </a:r>
            <a:r>
              <a:rPr lang="hu-HU" sz="2400" b="1" dirty="0">
                <a:solidFill>
                  <a:schemeClr val="bg1"/>
                </a:solidFill>
              </a:rPr>
              <a:t>nem egy mérőszám</a:t>
            </a:r>
            <a:r>
              <a:rPr lang="hu-HU" sz="2400" dirty="0">
                <a:solidFill>
                  <a:schemeClr val="bg1"/>
                </a:solidFill>
              </a:rPr>
              <a:t>, hanem egy állapot, ami gyermekenként különböző időben és módon alakul. A beszoktatás folyamata is segíti a készségek fejlődését. A legfontosabb, hogy a gyermek </a:t>
            </a:r>
            <a:r>
              <a:rPr lang="hu-HU" sz="2400" b="1" dirty="0">
                <a:solidFill>
                  <a:schemeClr val="bg1"/>
                </a:solidFill>
              </a:rPr>
              <a:t>érzelmi biztonságban</a:t>
            </a:r>
            <a:r>
              <a:rPr lang="hu-HU" sz="2400" dirty="0">
                <a:solidFill>
                  <a:schemeClr val="bg1"/>
                </a:solidFill>
              </a:rPr>
              <a:t>, szeretetteljes környezetben kezdje meg óvodai életét – így minden mást fokozatosan megtanul.</a:t>
            </a:r>
          </a:p>
          <a:p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Az</a:t>
            </a:r>
            <a:r>
              <a:rPr lang="hu-HU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hu-HU" sz="2400" b="1" dirty="0">
                <a:solidFill>
                  <a:schemeClr val="bg2">
                    <a:lumMod val="75000"/>
                  </a:schemeClr>
                </a:solidFill>
              </a:rPr>
              <a:t>óvodakészültség</a:t>
            </a:r>
            <a:r>
              <a:rPr lang="hu-HU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bg1"/>
                </a:solidFill>
              </a:rPr>
              <a:t>A kisgyermek </a:t>
            </a:r>
            <a:r>
              <a:rPr lang="hu-HU" sz="2400" b="1" dirty="0">
                <a:solidFill>
                  <a:schemeClr val="bg1"/>
                </a:solidFill>
              </a:rPr>
              <a:t>elérte azt az érzelmi, szociális, értelmi és fizikai fejlettségi szintet</a:t>
            </a:r>
            <a:r>
              <a:rPr lang="hu-HU" sz="2400" dirty="0">
                <a:solidFill>
                  <a:schemeClr val="bg1"/>
                </a:solidFill>
              </a:rPr>
              <a:t>, amely lehetővé teszi számára, hogy </a:t>
            </a:r>
            <a:r>
              <a:rPr lang="hu-HU" sz="2400" b="1" dirty="0">
                <a:solidFill>
                  <a:schemeClr val="bg1"/>
                </a:solidFill>
              </a:rPr>
              <a:t>biztonságban, örömmel, másokkal együttműködve</a:t>
            </a:r>
            <a:r>
              <a:rPr lang="hu-HU" sz="2400" dirty="0">
                <a:solidFill>
                  <a:schemeClr val="bg1"/>
                </a:solidFill>
              </a:rPr>
              <a:t> részt vegyen az óvodai életben.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40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648</Words>
  <Application>Microsoft Office PowerPoint</Application>
  <PresentationFormat>Szélesvásznú</PresentationFormat>
  <Paragraphs>94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TÁJÉKOZTATÓ SZÜLŐI ÉRTEKEZLET A SZIGETSZENTMIKLÓSI MOCORGÓ ÓVODÁBAN</vt:lpstr>
      <vt:lpstr>INTÉZMÉNYI BEMUTATKOZÁS,KÜLDETÉSÜNK</vt:lpstr>
      <vt:lpstr>MINDENNAPJAINK AZ ÓVODÁBAN</vt:lpstr>
      <vt:lpstr>KIEMELT TERÜLETEINK, SAJÁTOSSÁGAINK</vt:lpstr>
      <vt:lpstr>BESZOKTATÁS GYAKORLATA</vt:lpstr>
      <vt:lpstr>KAPCSOLATTARTÁS, EGYÜTTMŰKÖDÉS A CSALÁDOKKAL</vt:lpstr>
      <vt:lpstr>INFRASTRUKTÚRA</vt:lpstr>
      <vt:lpstr>BEIRATKOZÁS MENETE</vt:lpstr>
      <vt:lpstr>ÓVODAKÉSZÜLTSÉG</vt:lpstr>
      <vt:lpstr>ÓVODAKÉSZÜLTSÉG TERÜLETEI </vt:lpstr>
      <vt:lpstr>KÉRDÉSEK, KÖTETLEN BESZÉLGETÉS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User</dc:creator>
  <cp:lastModifiedBy>User</cp:lastModifiedBy>
  <cp:revision>17</cp:revision>
  <dcterms:created xsi:type="dcterms:W3CDTF">2025-03-23T17:43:01Z</dcterms:created>
  <dcterms:modified xsi:type="dcterms:W3CDTF">2025-04-01T17:05:23Z</dcterms:modified>
</cp:coreProperties>
</file>